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459" r:id="rId3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B60A9F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84" y="-108"/>
      </p:cViewPr>
      <p:guideLst>
        <p:guide orient="horz" pos="2035"/>
        <p:guide pos="27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713"/>
        <p:guide pos="208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22235;&#35838;&#26102;\lesson4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22235;&#35838;&#26102;\lesson4_&#35838;&#25991;&#24405;&#38899;_128k.mp3" TargetMode="Externa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4   The Spring City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7110" y="500041"/>
            <a:ext cx="71285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Unit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1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Spring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Is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Coming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!</a:t>
            </a:r>
            <a:endParaRPr lang="en-US" altLang="zh-CN" sz="4400" b="1" u="none" dirty="0">
              <a:solidFill>
                <a:srgbClr val="FF0000"/>
              </a:solidFill>
              <a:latin typeface="Times New Roman" panose="02020603050405020304" pitchFamily="18" charset="0"/>
              <a:ea typeface="方正黑体_GBK" charset="0"/>
              <a:cs typeface="方正黑体_GBK" charset="0"/>
            </a:endParaRPr>
          </a:p>
        </p:txBody>
      </p:sp>
      <p:pic>
        <p:nvPicPr>
          <p:cNvPr id="12292" name="图片 1" descr="C:\Users\Administrator\Desktop\图片2.png图片2"/>
          <p:cNvPicPr>
            <a:picLocks noChangeAspect="1"/>
          </p:cNvPicPr>
          <p:nvPr/>
        </p:nvPicPr>
        <p:blipFill>
          <a:blip r:embed="rId1"/>
          <a:srcRect r="2558" b="4885"/>
          <a:stretch>
            <a:fillRect/>
          </a:stretch>
        </p:blipFill>
        <p:spPr>
          <a:xfrm>
            <a:off x="1915795" y="1565910"/>
            <a:ext cx="5176520" cy="3375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830" y="661987"/>
            <a:ext cx="5080000" cy="39928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4.Because of the spring-like weather,you can find hundreds of beautiful flowers and trees anytime of the year.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◆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because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意为“因为,由于”,其后接名词、代词、动名词或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引导的名词性从句,在句中作状语,可位于句首或句中。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didn’t come because of sickness.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他由于生病而没来。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3" name="图片 2" descr="w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4270" y="2788920"/>
            <a:ext cx="2047875" cy="292481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97610" y="680720"/>
            <a:ext cx="5828665" cy="45065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marL="0"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拓展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】　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because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作连词,意为“因为”,其后接原因状语从句。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  <a:sym typeface="+mn-ea"/>
            </a:endParaRPr>
          </a:p>
          <a:p>
            <a:pPr marL="0" indent="228600" algn="l"/>
            <a:r>
              <a:rPr lang="zh-CN" altLang="en-US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He feels hungry now because he didn’t have breakfast.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他没吃早饭,所以现在感觉饿。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  <a:sym typeface="+mn-ea"/>
            </a:endParaRPr>
          </a:p>
          <a:p>
            <a:pPr marL="0" indent="228600" algn="l"/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◆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hundreds of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意为“数百的”。当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hundred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,thousand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,million,billion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等前有基数词表示确切的数目时,其后不能加-s,也不与of连用。但表示不确切的数目时,要在这些词的复数形式后面接of。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  <a:sym typeface="+mn-ea"/>
            </a:endParaRPr>
          </a:p>
          <a:p>
            <a:pPr marL="0" indent="228600" algn="l"/>
            <a:r>
              <a:rPr lang="zh-CN" altLang="en-US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There are two thousand students in our school.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我们学校有两千名学生。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3" name="图片 2" descr="w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9740" y="3067685"/>
            <a:ext cx="2047875" cy="292481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3945" y="297180"/>
            <a:ext cx="7546340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1.That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piece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music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想起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hometown.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late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由于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heavy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traffic.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3.It’s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just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seven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感觉想要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sleeping.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4.Everyone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渴望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holiday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several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months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hard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work.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平均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10℃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year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round. </a:t>
            </a:r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40152" y="1124744"/>
            <a:ext cx="13773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think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569335" y="1957070"/>
            <a:ext cx="17532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because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077460" y="2849245"/>
            <a:ext cx="13589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feel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like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894330" y="3657600"/>
            <a:ext cx="15163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longs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for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832610" y="4507865"/>
            <a:ext cx="15970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average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2020" y="5196205"/>
            <a:ext cx="1404620" cy="120396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5855" y="1014730"/>
            <a:ext cx="712851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09750" y="3551555"/>
            <a:ext cx="2066925" cy="2124075"/>
          </a:xfrm>
          <a:prstGeom prst="rect">
            <a:avLst/>
          </a:prstGeom>
        </p:spPr>
      </p:pic>
      <p:sp>
        <p:nvSpPr>
          <p:cNvPr id="3" name="动作按钮: 后退或前一项 2">
            <a:hlinkClick r:id="" action="ppaction://hlinkshowjump?jump=firstslide"/>
          </p:cNvPr>
          <p:cNvSpPr/>
          <p:nvPr/>
        </p:nvSpPr>
        <p:spPr>
          <a:xfrm>
            <a:off x="7596505" y="5373370"/>
            <a:ext cx="647700" cy="50419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5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30938" y="668338"/>
            <a:ext cx="2081212" cy="1681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KSO_Shape"/>
          <p:cNvSpPr/>
          <p:nvPr/>
        </p:nvSpPr>
        <p:spPr>
          <a:xfrm>
            <a:off x="630555" y="850583"/>
            <a:ext cx="2592388" cy="606425"/>
          </a:xfrm>
          <a:prstGeom prst="roundRect">
            <a:avLst>
              <a:gd name="adj" fmla="val 50000"/>
            </a:avLst>
          </a:prstGeom>
          <a:solidFill>
            <a:srgbClr val="E4D3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Think about it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3375" y="2349500"/>
            <a:ext cx="8064500" cy="2103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·</a:t>
            </a: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Would you like to live in a place where  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there are no winters?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· What do you enjoy most about spring?</a:t>
            </a:r>
            <a:endParaRPr lang="en-US" altLang="zh-CN" sz="2800" b="1" i="1" dirty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52880" y="614045"/>
            <a:ext cx="606996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think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think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season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warm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clear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fresh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air.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longs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It’s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quite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warm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today.Spring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coming.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pic>
        <p:nvPicPr>
          <p:cNvPr id="3" name="图片 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469130" y="3769995"/>
            <a:ext cx="3465830" cy="2174875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86790" y="461010"/>
            <a:ext cx="651510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passage.At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hear.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places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very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not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Kunming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summer.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Kunming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trees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anytime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year.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92325" y="2594610"/>
            <a:ext cx="9728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short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5683250" y="3002280"/>
            <a:ext cx="6762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hot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733290" y="3852545"/>
            <a:ext cx="15176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flowers</a:t>
            </a:r>
            <a:endParaRPr lang="zh-CN" altLang="en-US" dirty="0"/>
          </a:p>
        </p:txBody>
      </p:sp>
      <p:pic>
        <p:nvPicPr>
          <p:cNvPr id="5" name="图片 4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96255" y="4758055"/>
            <a:ext cx="1732915" cy="1550670"/>
          </a:xfrm>
          <a:prstGeom prst="rect">
            <a:avLst/>
          </a:prstGeom>
        </p:spPr>
      </p:pic>
      <p:pic>
        <p:nvPicPr>
          <p:cNvPr id="7" name="lesson4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740352" y="1628800"/>
            <a:ext cx="512440" cy="51244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24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2820" y="223520"/>
            <a:ext cx="7366000" cy="5638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talk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average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temperature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Kunming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winter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much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rain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city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year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hours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sunshine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city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year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1920" y="5862003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About 2 250 hours.</a:t>
            </a:r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6805" y="1985645"/>
            <a:ext cx="6729730" cy="944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We think of a season of fine, warm weather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 and clear, fresh air.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91920" y="3630295"/>
            <a:ext cx="13404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15℃.　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391920" y="4494530"/>
            <a:ext cx="39160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About 1 000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millimetres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.</a:t>
            </a:r>
            <a:endParaRPr lang="zh-CN" alt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5555" y="683260"/>
            <a:ext cx="6767195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hometown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feels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nearly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spring-like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hundreds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beautiful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flowers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trees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anytime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year. 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76955" y="1099185"/>
            <a:ext cx="15163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longs for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393315" y="1963420"/>
            <a:ext cx="23228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all year round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664970" y="2388870"/>
            <a:ext cx="20218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Because of</a:t>
            </a:r>
            <a:endParaRPr lang="zh-CN" altLang="en-US" dirty="0"/>
          </a:p>
        </p:txBody>
      </p:sp>
      <p:pic>
        <p:nvPicPr>
          <p:cNvPr id="6" name="图片 5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145" y="3761740"/>
            <a:ext cx="3752215" cy="20955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4095" y="631825"/>
            <a:ext cx="6320155" cy="46894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1.When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we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think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of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spring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we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think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of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a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season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of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fine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warm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weather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and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clear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endParaRPr lang="en-US" altLang="zh-CN" sz="2800" b="1" i="1" u="sng" dirty="0" smtClean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fresh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air.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think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意为“想起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想到”。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often think of my best friends.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我常想起我最好的朋友们。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think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的其他含义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表示“关心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替人着想”。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表示“考虑”。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表示“想出”。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表示“认为” 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3" name="图片 2" descr="w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4385" y="2774950"/>
            <a:ext cx="2047875" cy="292481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58850" y="653732"/>
            <a:ext cx="5080000" cy="344424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2.Everyone longs for spring.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long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作动词,意为“渴望,盼望”,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long for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为一个固定短语,意为“渴望,向往”。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long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表示“渴望做某事”,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long for sb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表示“盼望某人做某事”。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She longed for the chance to speak to him again.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她渴望有机会再和他交谈。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3" name="图片 2" descr="w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75655" y="2301240"/>
            <a:ext cx="2047875" cy="292481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11885" y="849312"/>
            <a:ext cx="5080000" cy="38709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3.But in my hometown,it feels like spring nearly all year round.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feel like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意为“感觉像”,后常接名词或从句。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feel like doing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意为“想要做某事”,相当于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want to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;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feel like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意为“想要某物”,相当于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want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He feels like he has never been to such a place.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他感觉好像从未到过这样一个地方。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3" name="图片 2" descr="w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5355" y="2621915"/>
            <a:ext cx="2047875" cy="292481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3018</Words>
  <Application>WPS 演示</Application>
  <PresentationFormat>全屏显示(4:3)</PresentationFormat>
  <Paragraphs>110</Paragraphs>
  <Slides>13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Aharoni</vt:lpstr>
      <vt:lpstr>Times New Roman</vt:lpstr>
      <vt:lpstr>NEU-F5-S92</vt:lpstr>
      <vt:lpstr>方正黑体_GBK</vt:lpstr>
      <vt:lpstr>方正书宋_GBK</vt:lpstr>
      <vt:lpstr>楷体</vt:lpstr>
      <vt:lpstr>NEU-BZ-S92</vt:lpstr>
      <vt:lpstr>方正楷体_GBK</vt:lpstr>
      <vt:lpstr>NEU-HZ-S92</vt:lpstr>
      <vt:lpstr>微软雅黑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77</cp:revision>
  <dcterms:created xsi:type="dcterms:W3CDTF">2015-11-21T07:20:00Z</dcterms:created>
  <dcterms:modified xsi:type="dcterms:W3CDTF">2019-01-02T01:59:07Z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